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9" r:id="rId9"/>
    <p:sldId id="264" r:id="rId10"/>
    <p:sldId id="267" r:id="rId11"/>
    <p:sldId id="268" r:id="rId12"/>
    <p:sldId id="265" r:id="rId13"/>
    <p:sldId id="266" r:id="rId14"/>
    <p:sldId id="274" r:id="rId15"/>
    <p:sldId id="275" r:id="rId16"/>
    <p:sldId id="273" r:id="rId17"/>
    <p:sldId id="270" r:id="rId18"/>
    <p:sldId id="277" r:id="rId19"/>
    <p:sldId id="278" r:id="rId20"/>
    <p:sldId id="279" r:id="rId21"/>
    <p:sldId id="280" r:id="rId22"/>
    <p:sldId id="276" r:id="rId23"/>
    <p:sldId id="272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99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5" autoAdjust="0"/>
    <p:restoredTop sz="93932" autoAdjust="0"/>
  </p:normalViewPr>
  <p:slideViewPr>
    <p:cSldViewPr snapToGrid="0">
      <p:cViewPr varScale="1">
        <p:scale>
          <a:sx n="64" d="100"/>
          <a:sy n="64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REN (9) (35038)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9D2-4241-A9F2-203E9D639EB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9D2-4241-A9F2-203E9D639EB4}"/>
              </c:ext>
            </c:extLst>
          </c:dPt>
          <c:dPt>
            <c:idx val="2"/>
            <c:invertIfNegative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9D2-4241-A9F2-203E9D639EB4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9D2-4241-A9F2-203E9D639EB4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9D2-4241-A9F2-203E9D639EB4}"/>
              </c:ext>
            </c:extLst>
          </c:dPt>
          <c:dPt>
            <c:idx val="5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9D2-4241-A9F2-203E9D639EB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9D2-4241-A9F2-203E9D639EB4}"/>
              </c:ext>
            </c:extLst>
          </c:dPt>
          <c:dPt>
            <c:idx val="7"/>
            <c:invertIfNegative val="0"/>
            <c:bubble3D val="0"/>
            <c:spPr>
              <a:solidFill>
                <a:srgbClr val="FFCC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9D2-4241-A9F2-203E9D639EB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9D2-4241-A9F2-203E9D639EB4}"/>
              </c:ext>
            </c:extLst>
          </c:dPt>
          <c:cat>
            <c:strRef>
              <c:f>工作表1!$A$6:$A$14</c:f>
              <c:strCache>
                <c:ptCount val="9"/>
                <c:pt idx="0">
                  <c:v>Neutral</c:v>
                </c:pt>
                <c:pt idx="1">
                  <c:v>Happiness</c:v>
                </c:pt>
                <c:pt idx="2">
                  <c:v>Love</c:v>
                </c:pt>
                <c:pt idx="3">
                  <c:v>Anger</c:v>
                </c:pt>
                <c:pt idx="4">
                  <c:v>Sad</c:v>
                </c:pt>
                <c:pt idx="5">
                  <c:v>Surprise</c:v>
                </c:pt>
                <c:pt idx="6">
                  <c:v>Expect</c:v>
                </c:pt>
                <c:pt idx="7">
                  <c:v>Hate</c:v>
                </c:pt>
                <c:pt idx="8">
                  <c:v>Anxiety</c:v>
                </c:pt>
              </c:strCache>
            </c:strRef>
          </c:cat>
          <c:val>
            <c:numRef>
              <c:f>工作表1!$B$6:$B$14</c:f>
              <c:numCache>
                <c:formatCode>0.00%</c:formatCode>
                <c:ptCount val="9"/>
                <c:pt idx="0">
                  <c:v>7.8600000000000003E-2</c:v>
                </c:pt>
                <c:pt idx="1">
                  <c:v>0.1053</c:v>
                </c:pt>
                <c:pt idx="2">
                  <c:v>0.25819999999999999</c:v>
                </c:pt>
                <c:pt idx="3">
                  <c:v>3.6400000000000002E-2</c:v>
                </c:pt>
                <c:pt idx="4">
                  <c:v>0.15989999999999999</c:v>
                </c:pt>
                <c:pt idx="5">
                  <c:v>1.6199999999999999E-2</c:v>
                </c:pt>
                <c:pt idx="6">
                  <c:v>8.9800000000000005E-2</c:v>
                </c:pt>
                <c:pt idx="7">
                  <c:v>5.8700000000000002E-2</c:v>
                </c:pt>
                <c:pt idx="8">
                  <c:v>0.19689999999999999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D2-4241-A9F2-203E9D639E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8051184"/>
        <c:axId val="2068349200"/>
      </c:barChart>
      <c:catAx>
        <c:axId val="206805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68349200"/>
        <c:crosses val="autoZero"/>
        <c:auto val="1"/>
        <c:lblAlgn val="ctr"/>
        <c:lblOffset val="100"/>
        <c:noMultiLvlLbl val="0"/>
      </c:catAx>
      <c:valAx>
        <c:axId val="2068349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6805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NLPCC</a:t>
            </a:r>
            <a:r>
              <a:rPr lang="zh-TW" altLang="en-US"/>
              <a:t> </a:t>
            </a:r>
            <a:r>
              <a:rPr lang="en-US" altLang="zh-TW" dirty="0"/>
              <a:t>(6) (40133)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FC2-471B-BABA-3A7063E0747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C2-471B-BABA-3A7063E0747C}"/>
              </c:ext>
            </c:extLst>
          </c:dPt>
          <c:dPt>
            <c:idx val="2"/>
            <c:invertIfNegative val="0"/>
            <c:bubble3D val="0"/>
            <c:spPr>
              <a:solidFill>
                <a:srgbClr val="FF99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FC2-471B-BABA-3A7063E0747C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C2-471B-BABA-3A7063E0747C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FC2-471B-BABA-3A7063E0747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FC2-471B-BABA-3A7063E0747C}"/>
              </c:ext>
            </c:extLst>
          </c:dPt>
          <c:cat>
            <c:strRef>
              <c:f>工作表1!$A$16:$A$21</c:f>
              <c:strCache>
                <c:ptCount val="6"/>
                <c:pt idx="0">
                  <c:v>Neutral</c:v>
                </c:pt>
                <c:pt idx="1">
                  <c:v>Happiness</c:v>
                </c:pt>
                <c:pt idx="2">
                  <c:v>Love</c:v>
                </c:pt>
                <c:pt idx="3">
                  <c:v>Anger</c:v>
                </c:pt>
                <c:pt idx="4">
                  <c:v>Sad</c:v>
                </c:pt>
                <c:pt idx="5">
                  <c:v>Disgust</c:v>
                </c:pt>
              </c:strCache>
            </c:strRef>
          </c:cat>
          <c:val>
            <c:numRef>
              <c:f>工作表1!$B$16:$B$21</c:f>
              <c:numCache>
                <c:formatCode>0.00%</c:formatCode>
                <c:ptCount val="6"/>
                <c:pt idx="0">
                  <c:v>0.34870000000000001</c:v>
                </c:pt>
                <c:pt idx="1">
                  <c:v>0.12330000000000001</c:v>
                </c:pt>
                <c:pt idx="2">
                  <c:v>0.16689999999999999</c:v>
                </c:pt>
                <c:pt idx="3">
                  <c:v>7.8899999999999998E-2</c:v>
                </c:pt>
                <c:pt idx="4">
                  <c:v>0.1333</c:v>
                </c:pt>
                <c:pt idx="5">
                  <c:v>0.14899999999999999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C2-471B-BABA-3A7063E074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6942144"/>
        <c:axId val="2114362416"/>
      </c:barChart>
      <c:catAx>
        <c:axId val="-213694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14362416"/>
        <c:crosses val="autoZero"/>
        <c:auto val="1"/>
        <c:lblAlgn val="ctr"/>
        <c:lblOffset val="100"/>
        <c:noMultiLvlLbl val="0"/>
      </c:catAx>
      <c:valAx>
        <c:axId val="211436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36942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NLPCC_origin</a:t>
            </a:r>
            <a:r>
              <a:rPr lang="en-US" altLang="zh-TW" baseline="0"/>
              <a:t> (8) (63063)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A1-48A8-8F72-D7379D91FA0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EA1-48A8-8F72-D7379D91FA0E}"/>
              </c:ext>
            </c:extLst>
          </c:dPt>
          <c:dPt>
            <c:idx val="2"/>
            <c:invertIfNegative val="0"/>
            <c:bubble3D val="0"/>
            <c:spPr>
              <a:solidFill>
                <a:srgbClr val="FF7C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A1-48A8-8F72-D7379D91FA0E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EA1-48A8-8F72-D7379D91FA0E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A1-48A8-8F72-D7379D91FA0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EA1-48A8-8F72-D7379D91FA0E}"/>
              </c:ext>
            </c:extLst>
          </c:dPt>
          <c:dPt>
            <c:idx val="6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EA1-48A8-8F72-D7379D91FA0E}"/>
              </c:ext>
            </c:extLst>
          </c:dPt>
          <c:dPt>
            <c:idx val="7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EA1-48A8-8F72-D7379D91FA0E}"/>
              </c:ext>
            </c:extLst>
          </c:dPt>
          <c:cat>
            <c:strRef>
              <c:f>工作表1!$D$16:$D$23</c:f>
              <c:strCache>
                <c:ptCount val="8"/>
                <c:pt idx="0">
                  <c:v>Neutral</c:v>
                </c:pt>
                <c:pt idx="1">
                  <c:v>Happiness</c:v>
                </c:pt>
                <c:pt idx="2">
                  <c:v>Love</c:v>
                </c:pt>
                <c:pt idx="3">
                  <c:v>Anger</c:v>
                </c:pt>
                <c:pt idx="4">
                  <c:v>Sad</c:v>
                </c:pt>
                <c:pt idx="5">
                  <c:v>Disgust</c:v>
                </c:pt>
                <c:pt idx="6">
                  <c:v>Surprise</c:v>
                </c:pt>
                <c:pt idx="7">
                  <c:v>Fear</c:v>
                </c:pt>
              </c:strCache>
            </c:strRef>
          </c:cat>
          <c:val>
            <c:numRef>
              <c:f>工作表1!$E$16:$E$23</c:f>
              <c:numCache>
                <c:formatCode>0.00%</c:formatCode>
                <c:ptCount val="8"/>
                <c:pt idx="0">
                  <c:v>0.65969999999999995</c:v>
                </c:pt>
                <c:pt idx="1">
                  <c:v>5.9799999999999999E-2</c:v>
                </c:pt>
                <c:pt idx="2">
                  <c:v>0.10050000000000001</c:v>
                </c:pt>
                <c:pt idx="3">
                  <c:v>3.8699999999999998E-2</c:v>
                </c:pt>
                <c:pt idx="4">
                  <c:v>4.6800000000000001E-2</c:v>
                </c:pt>
                <c:pt idx="5">
                  <c:v>6.9199999999999998E-2</c:v>
                </c:pt>
                <c:pt idx="6">
                  <c:v>1.8800000000000001E-2</c:v>
                </c:pt>
                <c:pt idx="7">
                  <c:v>6.4999999999999997E-3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A1-48A8-8F72-D7379D91F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7554576"/>
        <c:axId val="-2132597840"/>
      </c:barChart>
      <c:catAx>
        <c:axId val="207755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132597840"/>
        <c:crosses val="autoZero"/>
        <c:auto val="1"/>
        <c:lblAlgn val="ctr"/>
        <c:lblOffset val="100"/>
        <c:noMultiLvlLbl val="0"/>
      </c:catAx>
      <c:valAx>
        <c:axId val="-213259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7755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smtClean="0"/>
              <a:t>REN (4)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A3-47F2-A011-063BF15C14E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A3-47F2-A011-063BF15C14E6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A3-47F2-A011-063BF15C14E6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A3-47F2-A011-063BF15C14E6}"/>
              </c:ext>
            </c:extLst>
          </c:dPt>
          <c:cat>
            <c:strRef>
              <c:f>工作表1!$A$11:$A$14</c:f>
              <c:strCache>
                <c:ptCount val="4"/>
                <c:pt idx="0">
                  <c:v>neutral</c:v>
                </c:pt>
                <c:pt idx="1">
                  <c:v>happiness</c:v>
                </c:pt>
                <c:pt idx="2">
                  <c:v>anger</c:v>
                </c:pt>
                <c:pt idx="3">
                  <c:v>sad</c:v>
                </c:pt>
              </c:strCache>
            </c:strRef>
          </c:cat>
          <c:val>
            <c:numRef>
              <c:f>工作表1!$B$11:$B$14</c:f>
              <c:numCache>
                <c:formatCode>0.00%</c:formatCode>
                <c:ptCount val="4"/>
                <c:pt idx="0">
                  <c:v>8.7943307689852201E-2</c:v>
                </c:pt>
                <c:pt idx="1">
                  <c:v>0.40658218150477199</c:v>
                </c:pt>
                <c:pt idx="2">
                  <c:v>0.10636192421872501</c:v>
                </c:pt>
                <c:pt idx="3">
                  <c:v>0.399112586586651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A3-47F2-A011-063BF15C14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7585312"/>
        <c:axId val="2077626144"/>
      </c:barChart>
      <c:catAx>
        <c:axId val="2077585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77626144"/>
        <c:crosses val="autoZero"/>
        <c:auto val="1"/>
        <c:lblAlgn val="ctr"/>
        <c:lblOffset val="100"/>
        <c:noMultiLvlLbl val="0"/>
      </c:catAx>
      <c:valAx>
        <c:axId val="207762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7758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20B5-7EF4-4CE5-95FE-0E661F3E337D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552DE-0C2F-42F7-B6B8-4E0ECBBDD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71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552DE-0C2F-42F7-B6B8-4E0ECBBDD92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78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552DE-0C2F-42F7-B6B8-4E0ECBBDD92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261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552DE-0C2F-42F7-B6B8-4E0ECBBDD92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157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552DE-0C2F-42F7-B6B8-4E0ECBBDD92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484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552DE-0C2F-42F7-B6B8-4E0ECBBDD92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91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552DE-0C2F-42F7-B6B8-4E0ECBBDD92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497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552DE-0C2F-42F7-B6B8-4E0ECBBDD92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8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591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59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95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26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1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90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04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97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93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34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40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26673-5FBD-462C-A3E9-1A12061BD60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86B78-8FB0-424D-AD7F-0A8406D4CE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30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184912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 smtClean="0">
                <a:latin typeface="王漢宗細黑體繁" panose="02000500000000000000" pitchFamily="2" charset="-120"/>
                <a:ea typeface="王漢宗細黑體繁" panose="02000500000000000000" pitchFamily="2" charset="-120"/>
              </a:rPr>
              <a:t>專題報告</a:t>
            </a:r>
            <a:endParaRPr lang="en-US" altLang="zh-TW" sz="7200" dirty="0"/>
          </a:p>
          <a:p>
            <a:pPr algn="ctr"/>
            <a:r>
              <a:rPr lang="en-US" altLang="zh-TW" sz="7200" dirty="0" smtClean="0"/>
              <a:t>12/10</a:t>
            </a:r>
            <a:endParaRPr lang="zh-TW" altLang="en-US" sz="7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692400" y="4618181"/>
            <a:ext cx="680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latin typeface="王漢宗細黑體繁" panose="02000500000000000000" pitchFamily="2" charset="-120"/>
                <a:ea typeface="王漢宗細黑體繁" panose="02000500000000000000" pitchFamily="2" charset="-120"/>
              </a:rPr>
              <a:t>解正平 吳倉永</a:t>
            </a:r>
            <a:endParaRPr lang="zh-TW" altLang="en-US" sz="3200" dirty="0">
              <a:latin typeface="王漢宗細黑體繁" panose="02000500000000000000" pitchFamily="2" charset="-120"/>
              <a:ea typeface="王漢宗細黑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643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37" y="1475728"/>
            <a:ext cx="9686752" cy="50502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REN Classifier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426460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42" y="1536156"/>
            <a:ext cx="9332845" cy="497198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NLPCC Siamese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181678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91" y="1599999"/>
            <a:ext cx="9383937" cy="486817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NLPCC </a:t>
            </a:r>
            <a:r>
              <a:rPr lang="en-US" altLang="zh-TW" sz="4400" dirty="0" err="1" smtClean="0">
                <a:ea typeface="王漢宗細黑體繁" panose="02000500000000000000" pitchFamily="2" charset="-120"/>
              </a:rPr>
              <a:t>Siamese+Classifier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115771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67" y="1530416"/>
            <a:ext cx="9445987" cy="501476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NLPCC Classifier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8063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Bert Performance (REN 9) (46.85% vs. 56.06%) </a:t>
            </a:r>
            <a:endParaRPr lang="en-US" altLang="zh-TW" sz="4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505380"/>
            <a:ext cx="6163872" cy="5146307"/>
          </a:xfrm>
          <a:prstGeom prst="rect">
            <a:avLst/>
          </a:prstGeom>
        </p:spPr>
      </p:pic>
      <p:pic>
        <p:nvPicPr>
          <p:cNvPr id="1026" name="Picture 2" descr="https://scontent-hkg3-1.xx.fbcdn.net/v/t1.15752-9/48221755_340219369865518_4348146000511107072_n.png?_nc_cat=105&amp;_nc_ht=scontent-hkg3-1.xx&amp;oh=f0aaa7446d3e6d0426daafb0af58613e&amp;oe=5CB01F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70" y="1505380"/>
            <a:ext cx="6359752" cy="514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5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Bert Performance (NLPCC) (55.35% vs. 62.50%)  </a:t>
            </a:r>
            <a:endParaRPr lang="en-US" altLang="zh-TW" sz="4400" dirty="0"/>
          </a:p>
        </p:txBody>
      </p:sp>
      <p:pic>
        <p:nvPicPr>
          <p:cNvPr id="7" name="Picture 2" descr="https://lh3.googleusercontent.com/hYOFEYqLn8Zm5rePCu5AsqRp9SmSKv0z83LdiVBZb4zkXb_ba9B8rdPWEGPp3TWHdjWOojVgOlDDFYd7CHxPnX86yVBajbwO_NTNXlFsTp_nu042ePtmowYRjOBlGSEjOIN0ny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69" y="1505380"/>
            <a:ext cx="609488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-hkg3-1.xx.fbcdn.net/v/t1.15752-9/48363275_2101543896534350_3132608451163717632_n.png?_nc_cat=111&amp;_nc_ht=scontent-hkg3-1.xx&amp;oh=7d6f4d676d77eb0763716d25a9564666&amp;oe=5C97ED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71" y="1505380"/>
            <a:ext cx="6001017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6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46" y="121920"/>
            <a:ext cx="5390216" cy="32299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0" y="3544449"/>
            <a:ext cx="5390216" cy="3229988"/>
          </a:xfrm>
          <a:prstGeom prst="rect">
            <a:avLst/>
          </a:prstGeom>
        </p:spPr>
      </p:pic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7480981"/>
              </p:ext>
            </p:extLst>
          </p:nvPr>
        </p:nvGraphicFramePr>
        <p:xfrm>
          <a:off x="6143546" y="3544449"/>
          <a:ext cx="5390216" cy="3229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506896" y="33837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Modify Class Number</a:t>
            </a:r>
            <a:endParaRPr lang="en-US" altLang="zh-TW" sz="4400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06896" y="132426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Happiness += Love</a:t>
            </a:r>
          </a:p>
          <a:p>
            <a:pPr>
              <a:lnSpc>
                <a:spcPct val="10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Anger += Hate</a:t>
            </a:r>
          </a:p>
          <a:p>
            <a:pPr>
              <a:lnSpc>
                <a:spcPct val="10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Sad += Anxiety</a:t>
            </a:r>
          </a:p>
        </p:txBody>
      </p:sp>
    </p:spTree>
    <p:extLst>
      <p:ext uri="{BB962C8B-B14F-4D97-AF65-F5344CB8AC3E}">
        <p14:creationId xmlns:p14="http://schemas.microsoft.com/office/powerpoint/2010/main" val="2494205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REN 5 label </a:t>
            </a:r>
            <a:r>
              <a:rPr lang="en-US" altLang="zh-TW" sz="4400" dirty="0">
                <a:ea typeface="王漢宗細黑體繁" panose="02000500000000000000" pitchFamily="2" charset="-120"/>
              </a:rPr>
              <a:t>(</a:t>
            </a:r>
            <a:r>
              <a:rPr lang="en-US" altLang="zh-TW" sz="4400" dirty="0" smtClean="0">
                <a:ea typeface="王漢宗細黑體繁" panose="02000500000000000000" pitchFamily="2" charset="-120"/>
              </a:rPr>
              <a:t>60.44% vs. 67.5%)</a:t>
            </a:r>
            <a:endParaRPr lang="en-US" altLang="zh-TW" sz="4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9" y="1607175"/>
            <a:ext cx="5816132" cy="4737072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0" y="1607175"/>
            <a:ext cx="5816132" cy="47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REN </a:t>
            </a:r>
            <a:r>
              <a:rPr lang="en-US" altLang="zh-TW" sz="4400" dirty="0">
                <a:ea typeface="王漢宗細黑體繁" panose="02000500000000000000" pitchFamily="2" charset="-120"/>
              </a:rPr>
              <a:t>4</a:t>
            </a:r>
            <a:r>
              <a:rPr lang="en-US" altLang="zh-TW" sz="4400" dirty="0" smtClean="0">
                <a:ea typeface="王漢宗細黑體繁" panose="02000500000000000000" pitchFamily="2" charset="-120"/>
              </a:rPr>
              <a:t> label </a:t>
            </a:r>
            <a:r>
              <a:rPr lang="en-US" altLang="zh-TW" sz="4400" dirty="0">
                <a:ea typeface="王漢宗細黑體繁" panose="02000500000000000000" pitchFamily="2" charset="-120"/>
              </a:rPr>
              <a:t>(</a:t>
            </a:r>
            <a:r>
              <a:rPr lang="en-US" altLang="zh-TW" sz="4400" dirty="0" smtClean="0">
                <a:ea typeface="王漢宗細黑體繁" panose="02000500000000000000" pitchFamily="2" charset="-120"/>
              </a:rPr>
              <a:t>68.84% vs. 77.31%)</a:t>
            </a:r>
            <a:endParaRPr lang="en-US" altLang="zh-TW" sz="4400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98" y="1555803"/>
            <a:ext cx="5648732" cy="47667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21" y="1570635"/>
            <a:ext cx="5816132" cy="47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4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262676"/>
              </p:ext>
            </p:extLst>
          </p:nvPr>
        </p:nvGraphicFramePr>
        <p:xfrm>
          <a:off x="1566301" y="1233359"/>
          <a:ext cx="9342780" cy="53426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08200">
                  <a:extLst>
                    <a:ext uri="{9D8B030D-6E8A-4147-A177-3AD203B41FA5}">
                      <a16:colId xmlns:a16="http://schemas.microsoft.com/office/drawing/2014/main" val="727815439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3084231378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3359045280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347093625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3935760842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935993281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4128694346"/>
                    </a:ext>
                  </a:extLst>
                </a:gridCol>
              </a:tblGrid>
              <a:tr h="410976">
                <a:tc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BiRNN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BERT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367061149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Input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4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9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NLPCC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4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9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NLPCC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4293359339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我喜歡妳</a:t>
                      </a:r>
                      <a:endParaRPr lang="en-US" b="0" i="0" u="none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smtClean="0">
                          <a:solidFill>
                            <a:schemeClr val="tx1"/>
                          </a:solidFill>
                          <a:effectLst/>
                        </a:rPr>
                        <a:t>Love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smtClean="0">
                          <a:solidFill>
                            <a:schemeClr val="tx1"/>
                          </a:solidFill>
                          <a:effectLst/>
                        </a:rPr>
                        <a:t>Like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Love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Like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219425544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我不喜歡你</a:t>
                      </a:r>
                      <a:endParaRPr lang="en-US" b="0" i="0" u="none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Sorrow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Like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Sorrow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Disgust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40097803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我愛你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Love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Like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666499514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我不愛妳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Sorrow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Sorrow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403782654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我恨你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Hate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Hate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058602512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今天天氣適合出去玩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嚇到了吧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我要得到第一名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Expect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希望我能得到第一名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Expect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Like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Expect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Like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我家的寵物死了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Sorrow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搞砸了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718756" y="26984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Input Testing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350263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Outline</a:t>
            </a:r>
            <a:endParaRPr lang="en-US" altLang="zh-TW" sz="4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7325140" y="3168045"/>
            <a:ext cx="5415962" cy="3779407"/>
            <a:chOff x="6480314" y="3078593"/>
            <a:chExt cx="5415962" cy="3779407"/>
          </a:xfrm>
        </p:grpSpPr>
        <p:pic>
          <p:nvPicPr>
            <p:cNvPr id="10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64" b="95543" l="9762" r="89862">
                          <a14:foregroundMark x1="40426" y1="27298" x2="40426" y2="272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314" y="3078593"/>
              <a:ext cx="5415962" cy="2433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emoti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47" b="89737" l="0" r="100000">
                          <a14:foregroundMark x1="44171" y1="47255" x2="44171" y2="47255"/>
                          <a14:foregroundMark x1="66010" y1="45346" x2="66010" y2="45346"/>
                          <a14:foregroundMark x1="90969" y1="47733" x2="90969" y2="47733"/>
                          <a14:foregroundMark x1="81609" y1="71122" x2="81609" y2="71122"/>
                          <a14:foregroundMark x1="11987" y1="71360" x2="88998" y2="70406"/>
                          <a14:foregroundMark x1="89491" y1="70167" x2="89819" y2="70167"/>
                          <a14:foregroundMark x1="96716" y1="70167" x2="96716" y2="70167"/>
                          <a14:foregroundMark x1="6732" y1="71360" x2="6732" y2="71360"/>
                          <a14:foregroundMark x1="10673" y1="72315" x2="11166" y2="72792"/>
                          <a14:foregroundMark x1="11166" y1="71599" x2="89819" y2="69451"/>
                          <a14:foregroundMark x1="40558" y1="49403" x2="40558" y2="49403"/>
                          <a14:foregroundMark x1="62890" y1="49642" x2="62890" y2="49642"/>
                          <a14:foregroundMark x1="90476" y1="39618" x2="88506" y2="51551"/>
                          <a14:foregroundMark x1="62397" y1="39857" x2="65189" y2="49881"/>
                          <a14:foregroundMark x1="59442" y1="37232" x2="66831" y2="38186"/>
                          <a14:foregroundMark x1="37767" y1="38425" x2="38095" y2="470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5139" y="4702050"/>
              <a:ext cx="3133587" cy="215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Database collection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Traditional performance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Siamese Network performance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BERT Network performance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Input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 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23590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245076"/>
              </p:ext>
            </p:extLst>
          </p:nvPr>
        </p:nvGraphicFramePr>
        <p:xfrm>
          <a:off x="1457914" y="785191"/>
          <a:ext cx="9342780" cy="54734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08200">
                  <a:extLst>
                    <a:ext uri="{9D8B030D-6E8A-4147-A177-3AD203B41FA5}">
                      <a16:colId xmlns:a16="http://schemas.microsoft.com/office/drawing/2014/main" val="727815439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3084231378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3359045280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347093625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3935760842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935993281"/>
                    </a:ext>
                  </a:extLst>
                </a:gridCol>
                <a:gridCol w="1122430">
                  <a:extLst>
                    <a:ext uri="{9D8B030D-6E8A-4147-A177-3AD203B41FA5}">
                      <a16:colId xmlns:a16="http://schemas.microsoft.com/office/drawing/2014/main" val="4128694346"/>
                    </a:ext>
                  </a:extLst>
                </a:gridCol>
              </a:tblGrid>
              <a:tr h="378694">
                <a:tc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BiRNN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BERT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367061149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Input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4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9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NLPCC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4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9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NLPCC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4293359339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對不起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Sorrow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871717107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謝謝</a:t>
                      </a:r>
                      <a:endParaRPr lang="en-US" b="0" i="0" u="none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219425544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我現在不想要別人打擾我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666499514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哭笑不得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403782654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眼淚不停地打轉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Sorrow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Sorrow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058602512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你不要逼我哦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Expect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Expect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我想殺了妳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Expect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Sorrow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你在這樣我就不理你了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Disgust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你看起來很不錯，可是其實你很爛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Love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Like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Hate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Disgust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人生短短幾個秋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Sorrow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b="0" u="none" dirty="0" smtClean="0">
                          <a:solidFill>
                            <a:schemeClr val="tx1"/>
                          </a:solidFill>
                          <a:effectLst/>
                        </a:rPr>
                        <a:t>不醉不罷休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Disgust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Love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997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908866"/>
              </p:ext>
            </p:extLst>
          </p:nvPr>
        </p:nvGraphicFramePr>
        <p:xfrm>
          <a:off x="718758" y="2057818"/>
          <a:ext cx="10918185" cy="32878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48003">
                  <a:extLst>
                    <a:ext uri="{9D8B030D-6E8A-4147-A177-3AD203B41FA5}">
                      <a16:colId xmlns:a16="http://schemas.microsoft.com/office/drawing/2014/main" val="727815439"/>
                    </a:ext>
                  </a:extLst>
                </a:gridCol>
                <a:gridCol w="1311697">
                  <a:extLst>
                    <a:ext uri="{9D8B030D-6E8A-4147-A177-3AD203B41FA5}">
                      <a16:colId xmlns:a16="http://schemas.microsoft.com/office/drawing/2014/main" val="3084231378"/>
                    </a:ext>
                  </a:extLst>
                </a:gridCol>
                <a:gridCol w="1311697">
                  <a:extLst>
                    <a:ext uri="{9D8B030D-6E8A-4147-A177-3AD203B41FA5}">
                      <a16:colId xmlns:a16="http://schemas.microsoft.com/office/drawing/2014/main" val="3359045280"/>
                    </a:ext>
                  </a:extLst>
                </a:gridCol>
                <a:gridCol w="1311697">
                  <a:extLst>
                    <a:ext uri="{9D8B030D-6E8A-4147-A177-3AD203B41FA5}">
                      <a16:colId xmlns:a16="http://schemas.microsoft.com/office/drawing/2014/main" val="347093625"/>
                    </a:ext>
                  </a:extLst>
                </a:gridCol>
                <a:gridCol w="1311697">
                  <a:extLst>
                    <a:ext uri="{9D8B030D-6E8A-4147-A177-3AD203B41FA5}">
                      <a16:colId xmlns:a16="http://schemas.microsoft.com/office/drawing/2014/main" val="3935760842"/>
                    </a:ext>
                  </a:extLst>
                </a:gridCol>
                <a:gridCol w="1311697">
                  <a:extLst>
                    <a:ext uri="{9D8B030D-6E8A-4147-A177-3AD203B41FA5}">
                      <a16:colId xmlns:a16="http://schemas.microsoft.com/office/drawing/2014/main" val="935993281"/>
                    </a:ext>
                  </a:extLst>
                </a:gridCol>
                <a:gridCol w="1311697">
                  <a:extLst>
                    <a:ext uri="{9D8B030D-6E8A-4147-A177-3AD203B41FA5}">
                      <a16:colId xmlns:a16="http://schemas.microsoft.com/office/drawing/2014/main" val="4128694346"/>
                    </a:ext>
                  </a:extLst>
                </a:gridCol>
              </a:tblGrid>
              <a:tr h="410976">
                <a:tc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BiRNN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BERT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367061149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Input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4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9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NLPCC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4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Ren</a:t>
                      </a:r>
                      <a:r>
                        <a:rPr lang="en-US" b="1" u="none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9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u="non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NLPCC</a:t>
                      </a:r>
                      <a:endParaRPr lang="en-US" b="1" u="non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4293359339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但</a:t>
                      </a:r>
                      <a:endParaRPr lang="en-US" b="0" i="0" u="none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Neutral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219425544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今天天氣不錯</a:t>
                      </a:r>
                      <a:endParaRPr lang="en-US" b="0" i="0" u="none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Like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i="0" u="none" dirty="0" smtClean="0">
                          <a:solidFill>
                            <a:schemeClr val="tx1"/>
                          </a:solidFill>
                          <a:effectLst/>
                        </a:rPr>
                        <a:t>Like</a:t>
                      </a:r>
                      <a:endParaRPr lang="en-US" altLang="zh-TW" b="0" i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40097803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今天天氣不錯，但是心情很糟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Like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Anger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Anxiety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Sad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666499514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今天天氣真好，把壞心情趕走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403782654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今天天氣真糟，但我心情好好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058602512"/>
                  </a:ext>
                </a:extLst>
              </a:tr>
              <a:tr h="410976">
                <a:tc>
                  <a:txBody>
                    <a:bodyPr/>
                    <a:lstStyle/>
                    <a:p>
                      <a:pPr algn="ctr" rtl="0" fontAlgn="b"/>
                      <a:r>
                        <a:rPr lang="zh-TW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今天天氣真好，但心情很好</a:t>
                      </a:r>
                      <a:endParaRPr lang="en-US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Joy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b="0" u="none" dirty="0" smtClean="0">
                          <a:solidFill>
                            <a:schemeClr val="tx1"/>
                          </a:solidFill>
                          <a:effectLst/>
                        </a:rPr>
                        <a:t>Happiness</a:t>
                      </a:r>
                      <a:endParaRPr lang="en-US" altLang="zh-TW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10992606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718756" y="26984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Some</a:t>
            </a:r>
            <a:r>
              <a:rPr lang="zh-TW" altLang="en-US" sz="4400" dirty="0" smtClean="0">
                <a:ea typeface="王漢宗細黑體繁" panose="02000500000000000000" pitchFamily="2" charset="-120"/>
              </a:rPr>
              <a:t> </a:t>
            </a:r>
            <a:r>
              <a:rPr lang="en-US" altLang="zh-TW" sz="4400" dirty="0" smtClean="0">
                <a:ea typeface="王漢宗細黑體繁" panose="02000500000000000000" pitchFamily="2" charset="-120"/>
              </a:rPr>
              <a:t>Experiment</a:t>
            </a:r>
            <a:r>
              <a:rPr lang="zh-TW" altLang="en-US" sz="4400" dirty="0" smtClean="0">
                <a:ea typeface="王漢宗細黑體繁" panose="02000500000000000000" pitchFamily="2" charset="-120"/>
              </a:rPr>
              <a:t> </a:t>
            </a:r>
            <a:r>
              <a:rPr lang="en-US" altLang="zh-TW" sz="4400" dirty="0" smtClean="0">
                <a:ea typeface="王漢宗細黑體繁" panose="02000500000000000000" pitchFamily="2" charset="-120"/>
              </a:rPr>
              <a:t>for</a:t>
            </a:r>
            <a:r>
              <a:rPr lang="zh-TW" altLang="en-US" sz="4400" dirty="0" smtClean="0">
                <a:ea typeface="王漢宗細黑體繁" panose="02000500000000000000" pitchFamily="2" charset="-120"/>
              </a:rPr>
              <a:t> </a:t>
            </a:r>
            <a:r>
              <a:rPr lang="en-US" altLang="zh-TW" sz="4400" dirty="0" smtClean="0">
                <a:ea typeface="王漢宗細黑體繁" panose="02000500000000000000" pitchFamily="2" charset="-120"/>
              </a:rPr>
              <a:t>BERT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186542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Discussion</a:t>
            </a:r>
            <a:endParaRPr lang="en-US" altLang="zh-TW" sz="4400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16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How to define </a:t>
            </a:r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the amount of label </a:t>
            </a:r>
            <a:r>
              <a:rPr lang="en-US" altLang="zh-TW" sz="3200" dirty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class </a:t>
            </a:r>
            <a:endParaRPr lang="en-US" altLang="zh-TW" sz="3200" dirty="0" smtClean="0">
              <a:solidFill>
                <a:schemeClr val="bg2">
                  <a:lumMod val="25000"/>
                </a:schemeClr>
              </a:solidFill>
              <a:ea typeface="王漢宗細黑體繁" panose="02000500000000000000" pitchFamily="2" charset="-120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Multi-Label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：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Human Emotion is a </a:t>
            </a:r>
            <a:r>
              <a:rPr lang="en-US" altLang="zh-TW" dirty="0" smtClean="0">
                <a:solidFill>
                  <a:srgbClr val="FF0000"/>
                </a:solidFill>
                <a:ea typeface="王漢宗細黑體繁" panose="02000500000000000000" pitchFamily="2" charset="-120"/>
              </a:rPr>
              <a:t>distribution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 not a </a:t>
            </a:r>
            <a:r>
              <a:rPr lang="en-US" altLang="zh-TW" dirty="0" smtClean="0">
                <a:solidFill>
                  <a:srgbClr val="FF0000"/>
                </a:solidFill>
                <a:ea typeface="王漢宗細黑體繁" panose="02000500000000000000" pitchFamily="2" charset="-120"/>
              </a:rPr>
              <a:t>value</a:t>
            </a:r>
          </a:p>
          <a:p>
            <a:pPr lvl="1">
              <a:lnSpc>
                <a:spcPct val="100000"/>
              </a:lnSpc>
            </a:pPr>
            <a:endParaRPr lang="en-US" altLang="zh-TW" sz="2800" dirty="0" smtClean="0">
              <a:solidFill>
                <a:srgbClr val="FF0000"/>
              </a:solidFill>
              <a:ea typeface="王漢宗細黑體繁" panose="02000500000000000000" pitchFamily="2" charset="-120"/>
            </a:endParaRPr>
          </a:p>
          <a:p>
            <a:pPr>
              <a:lnSpc>
                <a:spcPct val="100000"/>
              </a:lnSpc>
            </a:pPr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Training Multi-Label Problem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Not depend on the sentence </a:t>
            </a:r>
            <a:r>
              <a:rPr lang="en-US" altLang="zh-TW" sz="2800" dirty="0" smtClean="0">
                <a:solidFill>
                  <a:srgbClr val="FF0000"/>
                </a:solidFill>
                <a:ea typeface="王漢宗細黑體繁" panose="02000500000000000000" pitchFamily="2" charset="-120"/>
              </a:rPr>
              <a:t>but word </a:t>
            </a:r>
            <a:r>
              <a:rPr lang="en-US" altLang="zh-TW" dirty="0" smtClean="0">
                <a:ea typeface="王漢宗細黑體繁" panose="02000500000000000000" pitchFamily="2" charset="-120"/>
              </a:rPr>
              <a:t>(</a:t>
            </a:r>
            <a:r>
              <a:rPr lang="en-US" altLang="zh-TW" dirty="0">
                <a:ea typeface="王漢宗細黑體繁" panose="02000500000000000000" pitchFamily="2" charset="-120"/>
              </a:rPr>
              <a:t>Word -&gt; Emotion -&gt; </a:t>
            </a:r>
            <a:r>
              <a:rPr lang="en-US" altLang="zh-TW" dirty="0" smtClean="0">
                <a:ea typeface="王漢宗細黑體繁" panose="02000500000000000000" pitchFamily="2" charset="-120"/>
              </a:rPr>
              <a:t>Sentence)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ea typeface="王漢宗細黑體繁" panose="02000500000000000000" pitchFamily="2" charset="-120"/>
              </a:rPr>
              <a:t>Learn distribution</a:t>
            </a:r>
          </a:p>
          <a:p>
            <a:pPr lvl="1">
              <a:lnSpc>
                <a:spcPct val="100000"/>
              </a:lnSpc>
            </a:pPr>
            <a:endParaRPr lang="en-US" altLang="zh-TW" sz="2800" dirty="0" smtClean="0">
              <a:ea typeface="王漢宗細黑體繁" panose="02000500000000000000" pitchFamily="2" charset="-120"/>
            </a:endParaRPr>
          </a:p>
          <a:p>
            <a:pPr>
              <a:lnSpc>
                <a:spcPct val="100000"/>
              </a:lnSpc>
            </a:pPr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Evaluation Multi-Label Problem 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(Need reasonable performance)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Give threshold and set multi-label and s@2 performance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Give all label probability not just the max label</a:t>
            </a:r>
          </a:p>
          <a:p>
            <a:pPr lvl="1">
              <a:lnSpc>
                <a:spcPct val="100000"/>
              </a:lnSpc>
            </a:pPr>
            <a:endParaRPr lang="en-US" altLang="zh-TW" sz="2800" dirty="0" smtClean="0">
              <a:solidFill>
                <a:schemeClr val="bg2">
                  <a:lumMod val="25000"/>
                </a:schemeClr>
              </a:solidFill>
              <a:ea typeface="王漢宗細黑體繁" panose="02000500000000000000" pitchFamily="2" charset="-120"/>
            </a:endParaRPr>
          </a:p>
          <a:p>
            <a:pPr lvl="1">
              <a:lnSpc>
                <a:spcPct val="100000"/>
              </a:lnSpc>
            </a:pPr>
            <a:endParaRPr lang="en-US" altLang="zh-TW" sz="2800" dirty="0" smtClean="0">
              <a:solidFill>
                <a:schemeClr val="bg2">
                  <a:lumMod val="25000"/>
                </a:schemeClr>
              </a:solidFill>
              <a:ea typeface="王漢宗細黑體繁" panose="02000500000000000000" pitchFamily="2" charset="-120"/>
            </a:endParaRPr>
          </a:p>
          <a:p>
            <a:pPr>
              <a:lnSpc>
                <a:spcPct val="150000"/>
              </a:lnSpc>
            </a:pPr>
            <a:endParaRPr lang="en-US" altLang="zh-TW" sz="3200" dirty="0" smtClean="0">
              <a:solidFill>
                <a:schemeClr val="bg2">
                  <a:lumMod val="25000"/>
                </a:schemeClr>
              </a:solidFill>
              <a:ea typeface="王漢宗細黑體繁" panose="02000500000000000000" pitchFamily="2" charset="-12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solidFill>
                <a:schemeClr val="bg2">
                  <a:lumMod val="25000"/>
                </a:schemeClr>
              </a:solidFill>
              <a:ea typeface="王漢宗細黑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877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Future Work</a:t>
            </a:r>
            <a:endParaRPr lang="en-US" altLang="zh-TW" sz="4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7325140" y="3168045"/>
            <a:ext cx="5415962" cy="3779407"/>
            <a:chOff x="6480314" y="3078593"/>
            <a:chExt cx="5415962" cy="3779407"/>
          </a:xfrm>
        </p:grpSpPr>
        <p:pic>
          <p:nvPicPr>
            <p:cNvPr id="10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64" b="95543" l="9762" r="89862">
                          <a14:foregroundMark x1="40426" y1="27298" x2="40426" y2="272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314" y="3078593"/>
              <a:ext cx="5415962" cy="2433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emoti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47" b="89737" l="0" r="100000">
                          <a14:foregroundMark x1="44171" y1="47255" x2="44171" y2="47255"/>
                          <a14:foregroundMark x1="66010" y1="45346" x2="66010" y2="45346"/>
                          <a14:foregroundMark x1="90969" y1="47733" x2="90969" y2="47733"/>
                          <a14:foregroundMark x1="81609" y1="71122" x2="81609" y2="71122"/>
                          <a14:foregroundMark x1="11987" y1="71360" x2="88998" y2="70406"/>
                          <a14:foregroundMark x1="89491" y1="70167" x2="89819" y2="70167"/>
                          <a14:foregroundMark x1="96716" y1="70167" x2="96716" y2="70167"/>
                          <a14:foregroundMark x1="6732" y1="71360" x2="6732" y2="71360"/>
                          <a14:foregroundMark x1="10673" y1="72315" x2="11166" y2="72792"/>
                          <a14:foregroundMark x1="11166" y1="71599" x2="89819" y2="69451"/>
                          <a14:foregroundMark x1="40558" y1="49403" x2="40558" y2="49403"/>
                          <a14:foregroundMark x1="62890" y1="49642" x2="62890" y2="49642"/>
                          <a14:foregroundMark x1="90476" y1="39618" x2="88506" y2="51551"/>
                          <a14:foregroundMark x1="62397" y1="39857" x2="65189" y2="49881"/>
                          <a14:foregroundMark x1="59442" y1="37232" x2="66831" y2="38186"/>
                          <a14:foregroundMark x1="37767" y1="38425" x2="38095" y2="470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5139" y="4702050"/>
              <a:ext cx="3133587" cy="215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Train</a:t>
            </a:r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：</a:t>
            </a:r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Multi-label Loss model</a:t>
            </a:r>
          </a:p>
          <a:p>
            <a:pPr>
              <a:lnSpc>
                <a:spcPct val="150000"/>
              </a:lnSpc>
            </a:pPr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Evaluation</a:t>
            </a:r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：</a:t>
            </a:r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Use other method for annotation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Build our own transformer (x)</a:t>
            </a:r>
          </a:p>
          <a:p>
            <a:pPr>
              <a:lnSpc>
                <a:spcPct val="150000"/>
              </a:lnSpc>
            </a:pPr>
            <a:endParaRPr lang="en-US" altLang="zh-TW" sz="3200" dirty="0" smtClean="0">
              <a:solidFill>
                <a:schemeClr val="bg2">
                  <a:lumMod val="25000"/>
                </a:schemeClr>
              </a:solidFill>
              <a:ea typeface="王漢宗細黑體繁" panose="02000500000000000000" pitchFamily="2" charset="-120"/>
            </a:endParaRPr>
          </a:p>
          <a:p>
            <a:pPr>
              <a:lnSpc>
                <a:spcPct val="150000"/>
              </a:lnSpc>
            </a:pPr>
            <a:endParaRPr lang="en-US" altLang="zh-TW" dirty="0" smtClean="0">
              <a:solidFill>
                <a:schemeClr val="bg2">
                  <a:lumMod val="25000"/>
                </a:schemeClr>
              </a:solidFill>
              <a:ea typeface="王漢宗細黑體繁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09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Database collection</a:t>
            </a:r>
            <a:endParaRPr lang="en-US" altLang="zh-TW" sz="4400" dirty="0"/>
          </a:p>
        </p:txBody>
      </p:sp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3566625"/>
              </p:ext>
            </p:extLst>
          </p:nvPr>
        </p:nvGraphicFramePr>
        <p:xfrm>
          <a:off x="514185" y="3797676"/>
          <a:ext cx="4758854" cy="2851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3025849"/>
              </p:ext>
            </p:extLst>
          </p:nvPr>
        </p:nvGraphicFramePr>
        <p:xfrm>
          <a:off x="6406984" y="572016"/>
          <a:ext cx="4758854" cy="2879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0373500"/>
              </p:ext>
            </p:extLst>
          </p:nvPr>
        </p:nvGraphicFramePr>
        <p:xfrm>
          <a:off x="6406984" y="3797676"/>
          <a:ext cx="4758855" cy="2887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Neutral dominated 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Too many class</a:t>
            </a:r>
          </a:p>
        </p:txBody>
      </p:sp>
    </p:spTree>
    <p:extLst>
      <p:ext uri="{BB962C8B-B14F-4D97-AF65-F5344CB8AC3E}">
        <p14:creationId xmlns:p14="http://schemas.microsoft.com/office/powerpoint/2010/main" val="290981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Traditional Performance</a:t>
            </a:r>
            <a:endParaRPr lang="en-US" altLang="zh-TW" sz="4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447305"/>
              </p:ext>
            </p:extLst>
          </p:nvPr>
        </p:nvGraphicFramePr>
        <p:xfrm>
          <a:off x="894418" y="3472590"/>
          <a:ext cx="5645112" cy="1198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11278">
                  <a:extLst>
                    <a:ext uri="{9D8B030D-6E8A-4147-A177-3AD203B41FA5}">
                      <a16:colId xmlns:a16="http://schemas.microsoft.com/office/drawing/2014/main" val="727815439"/>
                    </a:ext>
                  </a:extLst>
                </a:gridCol>
                <a:gridCol w="1411278">
                  <a:extLst>
                    <a:ext uri="{9D8B030D-6E8A-4147-A177-3AD203B41FA5}">
                      <a16:colId xmlns:a16="http://schemas.microsoft.com/office/drawing/2014/main" val="3084231378"/>
                    </a:ext>
                  </a:extLst>
                </a:gridCol>
                <a:gridCol w="1411278">
                  <a:extLst>
                    <a:ext uri="{9D8B030D-6E8A-4147-A177-3AD203B41FA5}">
                      <a16:colId xmlns:a16="http://schemas.microsoft.com/office/drawing/2014/main" val="1279265904"/>
                    </a:ext>
                  </a:extLst>
                </a:gridCol>
                <a:gridCol w="1411278">
                  <a:extLst>
                    <a:ext uri="{9D8B030D-6E8A-4147-A177-3AD203B41FA5}">
                      <a16:colId xmlns:a16="http://schemas.microsoft.com/office/drawing/2014/main" val="3807182155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Bi-LSTM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REN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NLPCC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 smtClean="0">
                          <a:effectLst/>
                        </a:rPr>
                        <a:t>NLPCC_ori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4293359339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fixed-embed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46.62%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55.57%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zh-TW" dirty="0">
                        <a:effectLst/>
                      </a:endParaRPr>
                    </a:p>
                  </a:txBody>
                  <a:tcPr marL="19050" marR="19050" marT="12700" marB="1270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219425544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train-embed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46.85%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 smtClean="0">
                          <a:effectLst/>
                        </a:rPr>
                        <a:t>55.35%</a:t>
                      </a:r>
                      <a:endParaRPr lang="en-US" altLang="zh-TW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 smtClean="0">
                          <a:effectLst/>
                        </a:rPr>
                        <a:t>69.25%</a:t>
                      </a:r>
                      <a:endParaRPr lang="en-US" altLang="zh-TW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666499514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rand-embed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35.88%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46.42%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zh-TW" dirty="0">
                        <a:effectLst/>
                      </a:endParaRPr>
                    </a:p>
                  </a:txBody>
                  <a:tcPr marL="19050" marR="19050" marT="12700" marB="1270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2058602512"/>
                  </a:ext>
                </a:extLst>
              </a:tr>
            </a:tbl>
          </a:graphicData>
        </a:graphic>
      </p:graphicFrame>
      <p:pic>
        <p:nvPicPr>
          <p:cNvPr id="1026" name="Picture 2" descr="https://lh5.googleusercontent.com/DuKumtbnO__-nYtVncq-kZktoU8qIdekSjeMyPE1pU3WmSeyU1A0-mcukRwMqqqeSMN6d9ZV4I4Vim-ulXHamunCEJ4ej5Fm2Wyk1tPSKObmh4GLL4vgXX1bZb98-D8Fpzh6sEJ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71" y="1755627"/>
            <a:ext cx="4623303" cy="381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894418" y="148781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Data distribution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ea typeface="王漢宗細黑體繁" panose="02000500000000000000" pitchFamily="2" charset="-120"/>
              </a:rPr>
              <a:t>We have to solve this problem</a:t>
            </a:r>
          </a:p>
        </p:txBody>
      </p:sp>
    </p:spTree>
    <p:extLst>
      <p:ext uri="{BB962C8B-B14F-4D97-AF65-F5344CB8AC3E}">
        <p14:creationId xmlns:p14="http://schemas.microsoft.com/office/powerpoint/2010/main" val="118286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66" y="1376169"/>
            <a:ext cx="6163872" cy="51463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REN Performance (46.85%)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32374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NLPCC Performance (55.57%)</a:t>
            </a:r>
            <a:endParaRPr lang="en-US" altLang="zh-TW" sz="4400" dirty="0"/>
          </a:p>
        </p:txBody>
      </p:sp>
      <p:pic>
        <p:nvPicPr>
          <p:cNvPr id="2050" name="Picture 2" descr="https://lh3.googleusercontent.com/hYOFEYqLn8Zm5rePCu5AsqRp9SmSKv0z83LdiVBZb4zkXb_ba9B8rdPWEGPp3TWHdjWOojVgOlDDFYd7CHxPnX86yVBajbwO_NTNXlFsTp_nu042ePtmowYRjOBlGSEjOIN0ny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17" y="1474185"/>
            <a:ext cx="609488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Siamese Performance</a:t>
            </a:r>
            <a:endParaRPr lang="en-US" altLang="zh-TW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94418" y="1487812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 smtClean="0">
                    <a:solidFill>
                      <a:schemeClr val="bg2">
                        <a:lumMod val="25000"/>
                      </a:schemeClr>
                    </a:solidFill>
                    <a:ea typeface="王漢宗細黑體繁" panose="02000500000000000000" pitchFamily="2" charset="-120"/>
                  </a:rPr>
                  <a:t>Contrastive Loss (L2 distance)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 smtClean="0">
                    <a:solidFill>
                      <a:schemeClr val="bg2">
                        <a:lumMod val="25000"/>
                      </a:schemeClr>
                    </a:solidFill>
                    <a:ea typeface="王漢宗細黑體繁" panose="02000500000000000000" pitchFamily="2" charset="-120"/>
                  </a:rPr>
                  <a:t>Manhattan Loss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王漢宗細黑體繁" panose="02000500000000000000" pitchFamily="2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王漢宗細黑體繁" panose="02000500000000000000" pitchFamily="2" charset="-120"/>
                          </a:rPr>
                          <m:t>𝑒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王漢宗細黑體繁" panose="02000500000000000000" pitchFamily="2" charset="-120"/>
                          </a:rPr>
                          <m:t>−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TW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王漢宗細黑體繁" panose="02000500000000000000" pitchFamily="2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王漢宗細黑體繁" panose="02000500000000000000" pitchFamily="2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王漢宗細黑體繁" panose="02000500000000000000" pitchFamily="2" charset="-12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王漢宗細黑體繁" panose="02000500000000000000" pitchFamily="2" charset="-120"/>
                                  </a:rPr>
                                  <m:t>𝑙𝑒𝑓𝑡</m:t>
                                </m:r>
                              </m:sup>
                            </m:sSup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王漢宗細黑體繁" panose="02000500000000000000" pitchFamily="2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王漢宗細黑體繁" panose="02000500000000000000" pitchFamily="2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王漢宗細黑體繁" panose="02000500000000000000" pitchFamily="2" charset="-12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王漢宗細黑體繁" panose="02000500000000000000" pitchFamily="2" charset="-120"/>
                                  </a:rPr>
                                  <m:t>𝑟𝑖𝑔h𝑡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r>
                  <a:rPr lang="en-US" altLang="zh-TW" dirty="0" smtClean="0">
                    <a:solidFill>
                      <a:schemeClr val="bg2">
                        <a:lumMod val="25000"/>
                      </a:schemeClr>
                    </a:solidFill>
                    <a:ea typeface="王漢宗細黑體繁" panose="02000500000000000000" pitchFamily="2" charset="-120"/>
                  </a:rPr>
                  <a:t>)+(MSE)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 smtClean="0">
                    <a:solidFill>
                      <a:schemeClr val="bg2">
                        <a:lumMod val="25000"/>
                      </a:schemeClr>
                    </a:solidFill>
                    <a:ea typeface="王漢宗細黑體繁" panose="02000500000000000000" pitchFamily="2" charset="-120"/>
                  </a:rPr>
                  <a:t>Triplet Loss (L2 distance)</a:t>
                </a:r>
              </a:p>
            </p:txBody>
          </p:sp>
        </mc:Choice>
        <mc:Fallback xmlns="">
          <p:sp>
            <p:nvSpPr>
              <p:cNvPr id="11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418" y="1487812"/>
                <a:ext cx="10515600" cy="4351338"/>
              </a:xfrm>
              <a:blipFill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40639"/>
              </p:ext>
            </p:extLst>
          </p:nvPr>
        </p:nvGraphicFramePr>
        <p:xfrm>
          <a:off x="981777" y="3754925"/>
          <a:ext cx="4085994" cy="248770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2997">
                  <a:extLst>
                    <a:ext uri="{9D8B030D-6E8A-4147-A177-3AD203B41FA5}">
                      <a16:colId xmlns:a16="http://schemas.microsoft.com/office/drawing/2014/main" val="892208913"/>
                    </a:ext>
                  </a:extLst>
                </a:gridCol>
                <a:gridCol w="2042997">
                  <a:extLst>
                    <a:ext uri="{9D8B030D-6E8A-4147-A177-3AD203B41FA5}">
                      <a16:colId xmlns:a16="http://schemas.microsoft.com/office/drawing/2014/main" val="2527567402"/>
                    </a:ext>
                  </a:extLst>
                </a:gridCol>
              </a:tblGrid>
              <a:tr h="37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err="1">
                          <a:effectLst/>
                        </a:rPr>
                        <a:t>siamese+classifier</a:t>
                      </a:r>
                      <a:endParaRPr lang="en-US" sz="1800" dirty="0">
                        <a:effectLst/>
                      </a:endParaRPr>
                    </a:p>
                  </a:txBody>
                  <a:tcPr marL="15379" marR="15379" marT="10253" marB="1025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</a:rPr>
                        <a:t>NLPCC</a:t>
                      </a:r>
                      <a:endParaRPr lang="en-US" sz="1800" dirty="0">
                        <a:effectLst/>
                      </a:endParaRPr>
                    </a:p>
                  </a:txBody>
                  <a:tcPr marL="15379" marR="15379" marT="10253" marB="10253" anchor="b"/>
                </a:tc>
                <a:extLst>
                  <a:ext uri="{0D108BD9-81ED-4DB2-BD59-A6C34878D82A}">
                    <a16:rowId xmlns:a16="http://schemas.microsoft.com/office/drawing/2014/main" val="3173878920"/>
                  </a:ext>
                </a:extLst>
              </a:tr>
              <a:tr h="37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</a:rPr>
                        <a:t>fix-contrastive</a:t>
                      </a:r>
                      <a:endParaRPr lang="en-US" sz="1800" dirty="0">
                        <a:effectLst/>
                      </a:endParaRPr>
                    </a:p>
                  </a:txBody>
                  <a:tcPr marL="15379" marR="15379" marT="10253" marB="1025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800" dirty="0">
                          <a:effectLst/>
                        </a:rPr>
                        <a:t>54.00%</a:t>
                      </a:r>
                    </a:p>
                  </a:txBody>
                  <a:tcPr marL="15379" marR="15379" marT="10253" marB="10253" anchor="b"/>
                </a:tc>
                <a:extLst>
                  <a:ext uri="{0D108BD9-81ED-4DB2-BD59-A6C34878D82A}">
                    <a16:rowId xmlns:a16="http://schemas.microsoft.com/office/drawing/2014/main" val="3272610031"/>
                  </a:ext>
                </a:extLst>
              </a:tr>
              <a:tr h="37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</a:rPr>
                        <a:t>train-contrastive</a:t>
                      </a:r>
                      <a:endParaRPr lang="en-US" sz="1800" dirty="0">
                        <a:effectLst/>
                      </a:endParaRPr>
                    </a:p>
                  </a:txBody>
                  <a:tcPr marL="15379" marR="15379" marT="10253" marB="1025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800" dirty="0">
                          <a:effectLst/>
                        </a:rPr>
                        <a:t>50.58%</a:t>
                      </a:r>
                    </a:p>
                  </a:txBody>
                  <a:tcPr marL="15379" marR="15379" marT="10253" marB="10253" anchor="b"/>
                </a:tc>
                <a:extLst>
                  <a:ext uri="{0D108BD9-81ED-4DB2-BD59-A6C34878D82A}">
                    <a16:rowId xmlns:a16="http://schemas.microsoft.com/office/drawing/2014/main" val="3817783442"/>
                  </a:ext>
                </a:extLst>
              </a:tr>
              <a:tr h="37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>
                          <a:effectLst/>
                        </a:rPr>
                        <a:t>fix-</a:t>
                      </a:r>
                      <a:r>
                        <a:rPr lang="en-US" sz="1800" dirty="0" err="1">
                          <a:effectLst/>
                        </a:rPr>
                        <a:t>manhatt</a:t>
                      </a:r>
                      <a:endParaRPr lang="en-US" sz="1800" dirty="0">
                        <a:effectLst/>
                      </a:endParaRPr>
                    </a:p>
                  </a:txBody>
                  <a:tcPr marL="15379" marR="15379" marT="10253" marB="1025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800" dirty="0">
                          <a:effectLst/>
                        </a:rPr>
                        <a:t>52.33%</a:t>
                      </a:r>
                    </a:p>
                  </a:txBody>
                  <a:tcPr marL="15379" marR="15379" marT="10253" marB="10253" anchor="b"/>
                </a:tc>
                <a:extLst>
                  <a:ext uri="{0D108BD9-81ED-4DB2-BD59-A6C34878D82A}">
                    <a16:rowId xmlns:a16="http://schemas.microsoft.com/office/drawing/2014/main" val="3317286487"/>
                  </a:ext>
                </a:extLst>
              </a:tr>
              <a:tr h="379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train-manhatt</a:t>
                      </a:r>
                    </a:p>
                  </a:txBody>
                  <a:tcPr marL="15379" marR="15379" marT="10253" marB="1025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800" dirty="0">
                          <a:effectLst/>
                        </a:rPr>
                        <a:t>49.66%</a:t>
                      </a:r>
                    </a:p>
                  </a:txBody>
                  <a:tcPr marL="15379" marR="15379" marT="10253" marB="10253" anchor="b"/>
                </a:tc>
                <a:extLst>
                  <a:ext uri="{0D108BD9-81ED-4DB2-BD59-A6C34878D82A}">
                    <a16:rowId xmlns:a16="http://schemas.microsoft.com/office/drawing/2014/main" val="3837172655"/>
                  </a:ext>
                </a:extLst>
              </a:tr>
              <a:tr h="2568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fix-triplet</a:t>
                      </a:r>
                    </a:p>
                  </a:txBody>
                  <a:tcPr marL="15379" marR="15379" marT="10253" marB="1025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800" dirty="0">
                          <a:effectLst/>
                        </a:rPr>
                        <a:t>54.50%</a:t>
                      </a:r>
                    </a:p>
                  </a:txBody>
                  <a:tcPr marL="15379" marR="15379" marT="10253" marB="10253" anchor="b"/>
                </a:tc>
                <a:extLst>
                  <a:ext uri="{0D108BD9-81ED-4DB2-BD59-A6C34878D82A}">
                    <a16:rowId xmlns:a16="http://schemas.microsoft.com/office/drawing/2014/main" val="1307553697"/>
                  </a:ext>
                </a:extLst>
              </a:tr>
              <a:tr h="25686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>
                          <a:effectLst/>
                        </a:rPr>
                        <a:t>train-triplet</a:t>
                      </a:r>
                    </a:p>
                  </a:txBody>
                  <a:tcPr marL="15379" marR="15379" marT="10253" marB="10253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800" dirty="0">
                          <a:effectLst/>
                        </a:rPr>
                        <a:t>51.56%</a:t>
                      </a:r>
                    </a:p>
                  </a:txBody>
                  <a:tcPr marL="15379" marR="15379" marT="10253" marB="10253" anchor="b"/>
                </a:tc>
                <a:extLst>
                  <a:ext uri="{0D108BD9-81ED-4DB2-BD59-A6C34878D82A}">
                    <a16:rowId xmlns:a16="http://schemas.microsoft.com/office/drawing/2014/main" val="1445676750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05007"/>
              </p:ext>
            </p:extLst>
          </p:nvPr>
        </p:nvGraphicFramePr>
        <p:xfrm>
          <a:off x="5283152" y="4144592"/>
          <a:ext cx="3382479" cy="2098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27493">
                  <a:extLst>
                    <a:ext uri="{9D8B030D-6E8A-4147-A177-3AD203B41FA5}">
                      <a16:colId xmlns:a16="http://schemas.microsoft.com/office/drawing/2014/main" val="219557152"/>
                    </a:ext>
                  </a:extLst>
                </a:gridCol>
                <a:gridCol w="1127493">
                  <a:extLst>
                    <a:ext uri="{9D8B030D-6E8A-4147-A177-3AD203B41FA5}">
                      <a16:colId xmlns:a16="http://schemas.microsoft.com/office/drawing/2014/main" val="131487344"/>
                    </a:ext>
                  </a:extLst>
                </a:gridCol>
                <a:gridCol w="1127493">
                  <a:extLst>
                    <a:ext uri="{9D8B030D-6E8A-4147-A177-3AD203B41FA5}">
                      <a16:colId xmlns:a16="http://schemas.microsoft.com/office/drawing/2014/main" val="3524618510"/>
                    </a:ext>
                  </a:extLst>
                </a:gridCol>
              </a:tblGrid>
              <a:tr h="234991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NLPCC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b"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4047568116"/>
                  </a:ext>
                </a:extLst>
              </a:tr>
              <a:tr h="13335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Triplet</a:t>
                      </a:r>
                    </a:p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Loss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>
                          <a:effectLst/>
                        </a:rPr>
                        <a:t>s+c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0.6819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516653065"/>
                  </a:ext>
                </a:extLst>
              </a:tr>
              <a:tr h="133350">
                <a:tc vMerge="1"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s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0.743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533675225"/>
                  </a:ext>
                </a:extLst>
              </a:tr>
              <a:tr h="13335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Contrastive</a:t>
                      </a:r>
                    </a:p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Loss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 smtClean="0">
                          <a:effectLst/>
                        </a:rPr>
                        <a:t>s+c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 smtClean="0">
                          <a:effectLst/>
                        </a:rPr>
                        <a:t>0.1146</a:t>
                      </a:r>
                      <a:endParaRPr lang="en-US" altLang="zh-TW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423138602"/>
                  </a:ext>
                </a:extLst>
              </a:tr>
              <a:tr h="133350">
                <a:tc vMerge="1"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s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 smtClean="0">
                          <a:effectLst/>
                        </a:rPr>
                        <a:t>0.2094</a:t>
                      </a:r>
                      <a:endParaRPr lang="en-US" altLang="zh-TW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95187115"/>
                  </a:ext>
                </a:extLst>
              </a:tr>
              <a:tr h="13335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dirty="0" err="1" smtClean="0">
                          <a:effectLst/>
                        </a:rPr>
                        <a:t>Manhatt</a:t>
                      </a:r>
                      <a:endParaRPr lang="en-US" dirty="0" smtClean="0">
                        <a:effectLst/>
                      </a:endParaRPr>
                    </a:p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Loss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s+c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0.2252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608384234"/>
                  </a:ext>
                </a:extLst>
              </a:tr>
              <a:tr h="133350">
                <a:tc vMerge="1">
                  <a:txBody>
                    <a:bodyPr/>
                    <a:lstStyle/>
                    <a:p>
                      <a:pPr algn="ctr" rtl="0" fontAlgn="b"/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s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0.4305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542821193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528664"/>
              </p:ext>
            </p:extLst>
          </p:nvPr>
        </p:nvGraphicFramePr>
        <p:xfrm>
          <a:off x="8923594" y="4744032"/>
          <a:ext cx="3124736" cy="1498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62368">
                  <a:extLst>
                    <a:ext uri="{9D8B030D-6E8A-4147-A177-3AD203B41FA5}">
                      <a16:colId xmlns:a16="http://schemas.microsoft.com/office/drawing/2014/main" val="4189202921"/>
                    </a:ext>
                  </a:extLst>
                </a:gridCol>
                <a:gridCol w="1562368">
                  <a:extLst>
                    <a:ext uri="{9D8B030D-6E8A-4147-A177-3AD203B41FA5}">
                      <a16:colId xmlns:a16="http://schemas.microsoft.com/office/drawing/2014/main" val="4070541003"/>
                    </a:ext>
                  </a:extLst>
                </a:gridCol>
              </a:tblGrid>
              <a:tr h="133350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 smtClean="0">
                          <a:effectLst/>
                        </a:rPr>
                        <a:t>NLPCC</a:t>
                      </a:r>
                      <a:endParaRPr lang="en-US" altLang="zh-TW" dirty="0">
                        <a:effectLst/>
                      </a:endParaRPr>
                    </a:p>
                  </a:txBody>
                  <a:tcPr marL="19050" marR="19050" marT="12700" marB="12700" anchor="b"/>
                </a:tc>
                <a:tc hMerge="1">
                  <a:txBody>
                    <a:bodyPr/>
                    <a:lstStyle/>
                    <a:p>
                      <a:pPr algn="r" rtl="0" fontAlgn="b"/>
                      <a:endParaRPr lang="en-US" altLang="zh-TW" dirty="0">
                        <a:effectLst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846701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Classifier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55.35%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67002076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S+C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51.56%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36656492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Siamese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42.99%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3197269384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S-&gt;</a:t>
                      </a:r>
                      <a:r>
                        <a:rPr lang="en-US" baseline="0" dirty="0" smtClean="0">
                          <a:effectLst/>
                        </a:rPr>
                        <a:t>C</a:t>
                      </a:r>
                      <a:endParaRPr lang="en-US" dirty="0">
                        <a:effectLst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dirty="0">
                          <a:effectLst/>
                        </a:rPr>
                        <a:t>46.15%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411435212"/>
                  </a:ext>
                </a:extLst>
              </a:tr>
            </a:tbl>
          </a:graphicData>
        </a:graphic>
      </p:graphicFrame>
      <p:pic>
        <p:nvPicPr>
          <p:cNvPr id="7" name="Picture 2" descr="https://scontent-hkg3-1.xx.fbcdn.net/v/t1.15752-9/46093504_199004971001160_2104776962814771200_n.png?_nc_cat=100&amp;_nc_ht=scontent-hkg3-1.xx&amp;oh=88306759e8103b1272835ddf1ff18e85&amp;oe=5C8122B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20" y="189684"/>
            <a:ext cx="5291355" cy="17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7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42" y="1600009"/>
            <a:ext cx="9654209" cy="506137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REN Siamese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24067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12" y="1579075"/>
            <a:ext cx="9414775" cy="484443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15009" y="60672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ea typeface="王漢宗細黑體繁" panose="02000500000000000000" pitchFamily="2" charset="-120"/>
              </a:rPr>
              <a:t>REN </a:t>
            </a:r>
            <a:r>
              <a:rPr lang="en-US" altLang="zh-TW" sz="4400" dirty="0" err="1" smtClean="0">
                <a:ea typeface="王漢宗細黑體繁" panose="02000500000000000000" pitchFamily="2" charset="-120"/>
              </a:rPr>
              <a:t>Siamese+Classifier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30467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2423</TotalTime>
  <Words>667</Words>
  <Application>Microsoft Office PowerPoint</Application>
  <PresentationFormat>寬螢幕</PresentationFormat>
  <Paragraphs>344</Paragraphs>
  <Slides>23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王漢宗細黑體繁</vt:lpstr>
      <vt:lpstr>新細明體</vt:lpstr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正平 解</dc:creator>
  <cp:lastModifiedBy>正平 解</cp:lastModifiedBy>
  <cp:revision>203</cp:revision>
  <dcterms:created xsi:type="dcterms:W3CDTF">2018-04-09T11:17:20Z</dcterms:created>
  <dcterms:modified xsi:type="dcterms:W3CDTF">2018-12-10T08:53:51Z</dcterms:modified>
</cp:coreProperties>
</file>